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3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3" r:id="rId14"/>
    <p:sldId id="274" r:id="rId15"/>
    <p:sldId id="269" r:id="rId16"/>
    <p:sldId id="270" r:id="rId17"/>
    <p:sldId id="271" r:id="rId18"/>
    <p:sldId id="272" r:id="rId19"/>
    <p:sldId id="275" r:id="rId20"/>
    <p:sldId id="277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86426"/>
  </p:normalViewPr>
  <p:slideViewPr>
    <p:cSldViewPr snapToGrid="0" snapToObjects="1">
      <p:cViewPr varScale="1">
        <p:scale>
          <a:sx n="108" d="100"/>
          <a:sy n="108" d="100"/>
        </p:scale>
        <p:origin x="1224" y="184"/>
      </p:cViewPr>
      <p:guideLst/>
    </p:cSldViewPr>
  </p:slideViewPr>
  <p:outlineViewPr>
    <p:cViewPr>
      <p:scale>
        <a:sx n="33" d="100"/>
        <a:sy n="33" d="100"/>
      </p:scale>
      <p:origin x="0" y="-601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A606-A042-B843-B035-5938701EB49D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0671-44E8-2C48-882D-B26E84E9634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4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A606-A042-B843-B035-5938701EB49D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0671-44E8-2C48-882D-B26E84E9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5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A606-A042-B843-B035-5938701EB49D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0671-44E8-2C48-882D-B26E84E9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04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A606-A042-B843-B035-5938701EB49D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0671-44E8-2C48-882D-B26E84E9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09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A606-A042-B843-B035-5938701EB49D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0671-44E8-2C48-882D-B26E84E9634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93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A606-A042-B843-B035-5938701EB49D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0671-44E8-2C48-882D-B26E84E9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69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A606-A042-B843-B035-5938701EB49D}" type="datetimeFigureOut">
              <a:rPr lang="en-US" smtClean="0"/>
              <a:t>3/2/16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0671-44E8-2C48-882D-B26E84E9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159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A606-A042-B843-B035-5938701EB49D}" type="datetimeFigureOut">
              <a:rPr lang="en-US" smtClean="0"/>
              <a:t>3/2/16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0671-44E8-2C48-882D-B26E84E9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72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A606-A042-B843-B035-5938701EB49D}" type="datetimeFigureOut">
              <a:rPr lang="en-US" smtClean="0"/>
              <a:t>3/2/16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0671-44E8-2C48-882D-B26E84E9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56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273A606-A042-B843-B035-5938701EB49D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850671-44E8-2C48-882D-B26E84E9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775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A606-A042-B843-B035-5938701EB49D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0671-44E8-2C48-882D-B26E84E9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30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273A606-A042-B843-B035-5938701EB49D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850671-44E8-2C48-882D-B26E84E9634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7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altveurope.net/410711/connected-tv-penetration-to-reach-30-in-2020/" TargetMode="Externa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echcrunch.com/2015/06/02/6-1b-smartphone-users-globally-by-2020-overtaking-basic-fixed-phone-subscription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noProof="0" dirty="0" smtClean="0"/>
              <a:t>Okos </a:t>
            </a:r>
            <a:r>
              <a:rPr lang="hu-HU" noProof="0" dirty="0" err="1" smtClean="0"/>
              <a:t>bankolás</a:t>
            </a:r>
            <a:endParaRPr lang="hu-H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296025"/>
          </a:xfrm>
        </p:spPr>
        <p:txBody>
          <a:bodyPr>
            <a:normAutofit/>
          </a:bodyPr>
          <a:lstStyle/>
          <a:p>
            <a:r>
              <a:rPr lang="hu-HU" noProof="0" dirty="0" smtClean="0"/>
              <a:t>Intelligens internetbanki megoldások az ügyfelek érdekében</a:t>
            </a:r>
          </a:p>
          <a:p>
            <a:r>
              <a:rPr lang="hu-HU" dirty="0" smtClean="0"/>
              <a:t>Gyimesi István, </a:t>
            </a:r>
            <a:r>
              <a:rPr lang="hu-HU" dirty="0" err="1" smtClean="0"/>
              <a:t>Cardinal</a:t>
            </a:r>
            <a:r>
              <a:rPr lang="hu-HU" dirty="0" smtClean="0"/>
              <a:t> Kft.</a:t>
            </a:r>
            <a:endParaRPr lang="hu-HU" noProof="0" dirty="0"/>
          </a:p>
        </p:txBody>
      </p:sp>
      <p:pic>
        <p:nvPicPr>
          <p:cNvPr id="1026" name="Picture 2" descr="http://www.cardinal.hu/iso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ardinal.hu/logo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57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Pénzügyi oktatóeszköz</a:t>
            </a:r>
            <a:endParaRPr lang="hu-HU" noProof="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8" y="2621453"/>
            <a:ext cx="3703638" cy="247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440" y="2621453"/>
            <a:ext cx="4065708" cy="247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33510" y="5093376"/>
            <a:ext cx="1011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Google Maps</a:t>
            </a:r>
          </a:p>
        </p:txBody>
      </p:sp>
    </p:spTree>
    <p:extLst>
      <p:ext uri="{BB962C8B-B14F-4D97-AF65-F5344CB8AC3E}">
        <p14:creationId xmlns:p14="http://schemas.microsoft.com/office/powerpoint/2010/main" val="82896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Pénzügyi oktatóeszköz </a:t>
            </a:r>
            <a:endParaRPr lang="hu-HU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hu-HU" noProof="0" dirty="0" smtClean="0"/>
              <a:t> animált mozgások</a:t>
            </a:r>
          </a:p>
          <a:p>
            <a:pPr>
              <a:buFont typeface="Wingdings" charset="2"/>
              <a:buChar char="§"/>
            </a:pPr>
            <a:r>
              <a:rPr lang="hu-HU" noProof="0" dirty="0" smtClean="0"/>
              <a:t> </a:t>
            </a:r>
            <a:r>
              <a:rPr lang="hu-HU" noProof="0" dirty="0" err="1" smtClean="0"/>
              <a:t>érintésvezérelt</a:t>
            </a:r>
            <a:endParaRPr lang="hu-HU" noProof="0" dirty="0" smtClean="0"/>
          </a:p>
          <a:p>
            <a:pPr>
              <a:buFont typeface="Wingdings" charset="2"/>
              <a:buChar char="§"/>
            </a:pPr>
            <a:r>
              <a:rPr lang="hu-HU" noProof="0" dirty="0" smtClean="0"/>
              <a:t> </a:t>
            </a:r>
            <a:r>
              <a:rPr lang="hu-HU" noProof="0" dirty="0" err="1" smtClean="0"/>
              <a:t>reszponzív</a:t>
            </a:r>
            <a:r>
              <a:rPr lang="hu-HU" noProof="0" dirty="0" smtClean="0"/>
              <a:t> felület, </a:t>
            </a:r>
            <a:r>
              <a:rPr lang="hu-HU" noProof="0" dirty="0" err="1" smtClean="0"/>
              <a:t>tabletre</a:t>
            </a:r>
            <a:r>
              <a:rPr lang="hu-HU" noProof="0" dirty="0" smtClean="0"/>
              <a:t> és mobilra is</a:t>
            </a:r>
          </a:p>
          <a:p>
            <a:pPr>
              <a:buFont typeface="Wingdings" charset="2"/>
              <a:buChar char="§"/>
            </a:pPr>
            <a:endParaRPr lang="hu-HU" noProof="0" dirty="0" smtClean="0"/>
          </a:p>
        </p:txBody>
      </p:sp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2565829"/>
            <a:ext cx="3702050" cy="2583593"/>
          </a:xfrm>
        </p:spPr>
      </p:pic>
    </p:spTree>
    <p:extLst>
      <p:ext uri="{BB962C8B-B14F-4D97-AF65-F5344CB8AC3E}">
        <p14:creationId xmlns:p14="http://schemas.microsoft.com/office/powerpoint/2010/main" val="86615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Pénzügyi oktatóeszköz </a:t>
            </a:r>
            <a:endParaRPr lang="hu-HU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hu-HU" noProof="0" dirty="0" smtClean="0"/>
              <a:t> testre szabható leírások</a:t>
            </a:r>
          </a:p>
          <a:p>
            <a:pPr>
              <a:buFont typeface="Wingdings" charset="2"/>
              <a:buChar char="§"/>
            </a:pPr>
            <a:r>
              <a:rPr lang="hu-HU" noProof="0" dirty="0" smtClean="0"/>
              <a:t> többnyelvűség</a:t>
            </a:r>
          </a:p>
          <a:p>
            <a:pPr>
              <a:buFont typeface="Wingdings" charset="2"/>
              <a:buChar char="§"/>
            </a:pPr>
            <a:endParaRPr lang="hu-HU" noProof="0" dirty="0" smtClean="0"/>
          </a:p>
        </p:txBody>
      </p:sp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2565829"/>
            <a:ext cx="3702050" cy="2583593"/>
          </a:xfrm>
        </p:spPr>
      </p:pic>
    </p:spTree>
    <p:extLst>
      <p:ext uri="{BB962C8B-B14F-4D97-AF65-F5344CB8AC3E}">
        <p14:creationId xmlns:p14="http://schemas.microsoft.com/office/powerpoint/2010/main" val="117962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err="1" smtClean="0"/>
              <a:t>Reszponzív</a:t>
            </a:r>
            <a:r>
              <a:rPr lang="hu-HU" noProof="0" dirty="0" smtClean="0"/>
              <a:t> naptárnézet</a:t>
            </a:r>
            <a:endParaRPr lang="hu-HU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hu-HU" noProof="0" dirty="0" smtClean="0"/>
              <a:t> teljes rálátás az ügyfél pénzügyeire egy naptárnézetben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egyenlegek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tranzakciók (teljesül, várakozó)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zárolások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üzenetek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hirdetések, ajánlatok</a:t>
            </a:r>
          </a:p>
          <a:p>
            <a:pPr>
              <a:buFont typeface="Wingdings" charset="2"/>
              <a:buChar char="§"/>
            </a:pPr>
            <a:r>
              <a:rPr lang="hu-HU" noProof="0" dirty="0" smtClean="0"/>
              <a:t> </a:t>
            </a:r>
            <a:r>
              <a:rPr lang="hu-HU" noProof="0" dirty="0" err="1" smtClean="0"/>
              <a:t>reszponzív</a:t>
            </a:r>
            <a:r>
              <a:rPr lang="hu-HU" noProof="0" dirty="0" smtClean="0"/>
              <a:t>, érintésérzékeny felület</a:t>
            </a:r>
          </a:p>
          <a:p>
            <a:pPr>
              <a:buFont typeface="Wingdings" charset="2"/>
              <a:buChar char="§"/>
            </a:pPr>
            <a:r>
              <a:rPr lang="hu-HU" noProof="0" dirty="0" smtClean="0"/>
              <a:t> interaktív elemek</a:t>
            </a:r>
          </a:p>
          <a:p>
            <a:pPr>
              <a:buFont typeface="Wingdings" charset="2"/>
              <a:buChar char="§"/>
            </a:pPr>
            <a:r>
              <a:rPr lang="hu-HU" noProof="0" dirty="0" smtClean="0"/>
              <a:t> naptárra illesztett grafikonok</a:t>
            </a:r>
            <a:endParaRPr lang="hu-HU" noProof="0" dirty="0"/>
          </a:p>
        </p:txBody>
      </p:sp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3.googleusercontent.com/DYCFyfo_qOIGH62dbftIFv-my3xSjZMBRgX3K4FZlh9YdxCPPWkhHJtu4PajuUZkBmYC=h9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928" y="3748342"/>
            <a:ext cx="3843737" cy="2882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52579" y="6581001"/>
            <a:ext cx="1966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Google Calendar for Android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5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err="1" smtClean="0"/>
              <a:t>Reszponzív</a:t>
            </a:r>
            <a:r>
              <a:rPr lang="hu-HU" noProof="0" dirty="0" smtClean="0"/>
              <a:t> naptárnézet</a:t>
            </a:r>
            <a:endParaRPr lang="hu-HU" noProof="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27" y="1846263"/>
            <a:ext cx="6675795" cy="4022725"/>
          </a:xfrm>
        </p:spPr>
      </p:pic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1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Pénzügyi háló</a:t>
            </a:r>
            <a:endParaRPr lang="hu-HU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hu-HU" noProof="0" dirty="0" smtClean="0"/>
              <a:t> banki, üzleti funkció</a:t>
            </a:r>
          </a:p>
          <a:p>
            <a:pPr>
              <a:buFont typeface="Wingdings" charset="2"/>
              <a:buChar char="§"/>
            </a:pPr>
            <a:r>
              <a:rPr lang="hu-HU" noProof="0" dirty="0" smtClean="0"/>
              <a:t> ügyfelek pénzügyi kapcsolatainak feltérképezése</a:t>
            </a:r>
          </a:p>
          <a:p>
            <a:pPr>
              <a:buFont typeface="Wingdings" charset="2"/>
              <a:buChar char="§"/>
            </a:pPr>
            <a:r>
              <a:rPr lang="hu-HU" noProof="0" dirty="0" smtClean="0"/>
              <a:t> ügyfélmegkeresésekhez, ajánlatok kialakításához</a:t>
            </a:r>
          </a:p>
          <a:p>
            <a:pPr>
              <a:buFont typeface="Wingdings" charset="2"/>
              <a:buChar char="§"/>
            </a:pPr>
            <a:r>
              <a:rPr lang="hu-HU" noProof="0" dirty="0" smtClean="0"/>
              <a:t> partnerek színezése</a:t>
            </a:r>
          </a:p>
          <a:p>
            <a:pPr>
              <a:buFont typeface="Wingdings" charset="2"/>
              <a:buChar char="§"/>
            </a:pPr>
            <a:r>
              <a:rPr lang="hu-HU" noProof="0" dirty="0" smtClean="0"/>
              <a:t> forgalmi adatok megjelenítése</a:t>
            </a:r>
          </a:p>
          <a:p>
            <a:pPr>
              <a:buFont typeface="Wingdings" charset="2"/>
              <a:buChar char="§"/>
            </a:pPr>
            <a:r>
              <a:rPr lang="hu-HU" noProof="0" dirty="0" smtClean="0"/>
              <a:t> partnerkapcsolatok súlyozása forgalom alapján</a:t>
            </a:r>
          </a:p>
          <a:p>
            <a:pPr>
              <a:buFont typeface="Wingdings" charset="2"/>
              <a:buChar char="§"/>
            </a:pPr>
            <a:endParaRPr lang="hu-HU" noProof="0" dirty="0" smtClean="0"/>
          </a:p>
        </p:txBody>
      </p:sp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25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Pénzügyi háló</a:t>
            </a:r>
            <a:endParaRPr lang="hu-HU" noProof="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55" y="1811362"/>
            <a:ext cx="5915112" cy="4386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92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Használati statisztikák</a:t>
            </a:r>
            <a:endParaRPr lang="hu-HU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hu-HU" noProof="0" dirty="0" smtClean="0"/>
              <a:t> a felhasználók mikor, milyen funkciókat használnak</a:t>
            </a:r>
          </a:p>
          <a:p>
            <a:pPr>
              <a:buFont typeface="Wingdings" charset="2"/>
              <a:buChar char="§"/>
            </a:pPr>
            <a:r>
              <a:rPr lang="hu-HU" noProof="0" dirty="0" smtClean="0"/>
              <a:t> milyen formátumokban nyomtatnak, exportálnak, importálnak</a:t>
            </a:r>
          </a:p>
          <a:p>
            <a:pPr>
              <a:buFont typeface="Wingdings" charset="2"/>
              <a:buChar char="§"/>
            </a:pPr>
            <a:r>
              <a:rPr lang="hu-HU" dirty="0"/>
              <a:t> </a:t>
            </a:r>
            <a:r>
              <a:rPr lang="hu-HU" dirty="0" err="1" smtClean="0"/>
              <a:t>célzottabban</a:t>
            </a:r>
            <a:r>
              <a:rPr lang="hu-HU" dirty="0" smtClean="0"/>
              <a:t>, költséghatékonyabban lehet fejleszteni, üzemeltetni </a:t>
            </a:r>
            <a:endParaRPr lang="hu-HU" noProof="0" dirty="0" smtClean="0"/>
          </a:p>
          <a:p>
            <a:pPr>
              <a:buFont typeface="Wingdings" charset="2"/>
              <a:buChar char="§"/>
            </a:pPr>
            <a:r>
              <a:rPr lang="hu-HU" noProof="0" dirty="0" smtClean="0"/>
              <a:t> </a:t>
            </a:r>
            <a:r>
              <a:rPr lang="hu-HU" noProof="0" dirty="0" err="1" smtClean="0"/>
              <a:t>form</a:t>
            </a:r>
            <a:r>
              <a:rPr lang="hu-HU" noProof="0" dirty="0" smtClean="0"/>
              <a:t> analitika: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mely mezőket töltenek ki egy-egy képernyőn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ezen mezők kitöltése melyik </a:t>
            </a:r>
            <a:r>
              <a:rPr lang="hu-HU" noProof="0" dirty="0" err="1" smtClean="0"/>
              <a:t>problémásabb</a:t>
            </a:r>
            <a:r>
              <a:rPr lang="hu-HU" noProof="0" dirty="0" smtClean="0"/>
              <a:t>, tart hosszabb ideig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mely mezőket módosítanak többször is</a:t>
            </a:r>
            <a:endParaRPr lang="hu-HU" noProof="0" dirty="0"/>
          </a:p>
        </p:txBody>
      </p:sp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15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Használati statisztikák</a:t>
            </a:r>
            <a:endParaRPr lang="hu-HU" noProof="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73" y="1846263"/>
            <a:ext cx="5476504" cy="4022725"/>
          </a:xfrm>
        </p:spPr>
      </p:pic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8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Használati statisztikák</a:t>
            </a:r>
            <a:endParaRPr lang="hu-HU" noProof="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73" y="1846263"/>
            <a:ext cx="5476504" cy="402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6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Minden okosodik</a:t>
            </a:r>
            <a:endParaRPr lang="hu-H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charset="2"/>
              <a:buChar char="§"/>
            </a:pPr>
            <a:r>
              <a:rPr lang="hu-HU" noProof="0" dirty="0" smtClean="0"/>
              <a:t>okostelefon (kb. 2,6 </a:t>
            </a:r>
            <a:r>
              <a:rPr lang="hu-HU" noProof="0" dirty="0" err="1" smtClean="0"/>
              <a:t>mrd</a:t>
            </a:r>
            <a:r>
              <a:rPr lang="hu-HU" noProof="0" dirty="0" smtClean="0"/>
              <a:t>. 2015.07.*)</a:t>
            </a:r>
          </a:p>
          <a:p>
            <a:pPr lvl="1">
              <a:buFont typeface="Wingdings" charset="2"/>
              <a:buChar char="§"/>
            </a:pPr>
            <a:r>
              <a:rPr lang="hu-HU" noProof="0" dirty="0" err="1" smtClean="0"/>
              <a:t>okostv</a:t>
            </a:r>
            <a:r>
              <a:rPr lang="hu-HU" noProof="0" dirty="0" smtClean="0"/>
              <a:t> (kb. 416 m, 2015.**)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okosóra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okoshűtő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okosfogkefe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okoscipő</a:t>
            </a:r>
          </a:p>
          <a:p>
            <a:pPr marL="201168" lvl="1" indent="0">
              <a:buNone/>
            </a:pPr>
            <a:endParaRPr lang="hu-HU" noProof="0" dirty="0" smtClean="0"/>
          </a:p>
          <a:p>
            <a:pPr marL="201168" lvl="1" indent="0">
              <a:buNone/>
            </a:pPr>
            <a:endParaRPr lang="hu-HU" noProof="0" dirty="0" smtClean="0"/>
          </a:p>
          <a:p>
            <a:pPr marL="201168" lvl="1" indent="0">
              <a:buNone/>
            </a:pPr>
            <a:r>
              <a:rPr lang="hu-HU" sz="1400" noProof="0" dirty="0" smtClean="0"/>
              <a:t>* </a:t>
            </a:r>
            <a:r>
              <a:rPr lang="hu-HU" sz="1400" noProof="0" dirty="0" smtClean="0">
                <a:hlinkClick r:id="rId2"/>
              </a:rPr>
              <a:t>http://techcrunch.com/2015/06/02/6-1b-smartphone-users-globally-by-2020-overtaking-basic-fixed-phone-subscriptions/</a:t>
            </a:r>
            <a:endParaRPr lang="hu-HU" sz="1400" noProof="0" dirty="0" smtClean="0"/>
          </a:p>
          <a:p>
            <a:pPr marL="201168" lvl="1" indent="0">
              <a:buNone/>
            </a:pPr>
            <a:r>
              <a:rPr lang="hu-HU" sz="1400" noProof="0" dirty="0" smtClean="0"/>
              <a:t>** </a:t>
            </a:r>
            <a:r>
              <a:rPr lang="hu-HU" sz="1400" noProof="0" dirty="0" smtClean="0">
                <a:hlinkClick r:id="rId3"/>
              </a:rPr>
              <a:t>http://www.digitaltveurope.net/410711/connected-tv-penetration-to-reach-30-in-2020/</a:t>
            </a:r>
            <a:endParaRPr lang="hu-HU" sz="1400" noProof="0" dirty="0" smtClean="0"/>
          </a:p>
          <a:p>
            <a:pPr marL="201168" lvl="1" indent="0">
              <a:buNone/>
            </a:pPr>
            <a:endParaRPr lang="hu-HU" sz="1400" noProof="0" dirty="0" smtClean="0"/>
          </a:p>
          <a:p>
            <a:pPr lvl="1">
              <a:buFont typeface="Wingdings" charset="2"/>
              <a:buChar char="§"/>
            </a:pPr>
            <a:endParaRPr lang="hu-HU" noProof="0" dirty="0" smtClean="0"/>
          </a:p>
        </p:txBody>
      </p:sp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00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Használati statisztikák</a:t>
            </a:r>
            <a:endParaRPr lang="hu-HU" noProof="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2308205"/>
            <a:ext cx="3703638" cy="309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2300391"/>
            <a:ext cx="3702050" cy="3114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Okos </a:t>
            </a:r>
            <a:r>
              <a:rPr lang="hu-HU" noProof="0" dirty="0" err="1" smtClean="0"/>
              <a:t>bankolás</a:t>
            </a:r>
            <a:endParaRPr lang="hu-HU" noProof="0" dirty="0"/>
          </a:p>
        </p:txBody>
      </p:sp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 </a:t>
            </a:r>
            <a:r>
              <a:rPr lang="en-US" dirty="0" err="1" smtClean="0"/>
              <a:t>újszerű</a:t>
            </a:r>
            <a:r>
              <a:rPr lang="en-US" dirty="0" smtClean="0"/>
              <a:t>, </a:t>
            </a:r>
            <a:r>
              <a:rPr lang="en-US" dirty="0" err="1" smtClean="0"/>
              <a:t>intelligens</a:t>
            </a:r>
            <a:r>
              <a:rPr lang="en-US" dirty="0" smtClean="0"/>
              <a:t> </a:t>
            </a:r>
            <a:r>
              <a:rPr lang="en-US" dirty="0" err="1" smtClean="0"/>
              <a:t>megoldásokkal</a:t>
            </a:r>
            <a:r>
              <a:rPr lang="en-US" dirty="0" smtClean="0"/>
              <a:t> </a:t>
            </a:r>
            <a:r>
              <a:rPr lang="en-US" dirty="0" err="1" smtClean="0"/>
              <a:t>támogatni</a:t>
            </a:r>
            <a:r>
              <a:rPr lang="en-US" dirty="0" smtClean="0"/>
              <a:t> a </a:t>
            </a:r>
            <a:r>
              <a:rPr lang="en-US" dirty="0" err="1" smtClean="0"/>
              <a:t>felhasználókat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a </a:t>
            </a:r>
            <a:r>
              <a:rPr lang="en-US" dirty="0" err="1" smtClean="0"/>
              <a:t>bankot</a:t>
            </a:r>
            <a:r>
              <a:rPr lang="en-US" dirty="0" smtClean="0"/>
              <a:t> is</a:t>
            </a:r>
          </a:p>
          <a:p>
            <a:pPr>
              <a:buFont typeface="Wingdings" charset="2"/>
              <a:buChar char="§"/>
            </a:pPr>
            <a:r>
              <a:rPr lang="en-US" dirty="0"/>
              <a:t> </a:t>
            </a:r>
            <a:r>
              <a:rPr lang="en-US" dirty="0" err="1" smtClean="0"/>
              <a:t>pénzügyi</a:t>
            </a:r>
            <a:r>
              <a:rPr lang="en-US" dirty="0" smtClean="0"/>
              <a:t> </a:t>
            </a:r>
            <a:r>
              <a:rPr lang="en-US" dirty="0" err="1" smtClean="0"/>
              <a:t>ismeretek</a:t>
            </a:r>
            <a:r>
              <a:rPr lang="en-US" dirty="0" smtClean="0"/>
              <a:t> </a:t>
            </a:r>
            <a:r>
              <a:rPr lang="en-US" dirty="0" err="1" smtClean="0"/>
              <a:t>bővítése</a:t>
            </a:r>
            <a:r>
              <a:rPr lang="en-US" dirty="0" smtClean="0"/>
              <a:t>, </a:t>
            </a:r>
            <a:r>
              <a:rPr lang="en-US" dirty="0" err="1" smtClean="0"/>
              <a:t>így</a:t>
            </a:r>
            <a:r>
              <a:rPr lang="en-US" dirty="0" smtClean="0"/>
              <a:t> a </a:t>
            </a:r>
            <a:r>
              <a:rPr lang="en-US" dirty="0" err="1" smtClean="0"/>
              <a:t>felhasználók</a:t>
            </a:r>
            <a:r>
              <a:rPr lang="en-US" dirty="0" smtClean="0"/>
              <a:t> </a:t>
            </a:r>
            <a:r>
              <a:rPr lang="en-US" dirty="0" err="1" smtClean="0"/>
              <a:t>bátrabban</a:t>
            </a:r>
            <a:r>
              <a:rPr lang="en-US" dirty="0" smtClean="0"/>
              <a:t> </a:t>
            </a:r>
            <a:r>
              <a:rPr lang="en-US" dirty="0" err="1" smtClean="0"/>
              <a:t>használják</a:t>
            </a:r>
            <a:r>
              <a:rPr lang="en-US" dirty="0" smtClean="0"/>
              <a:t> a bank </a:t>
            </a:r>
            <a:r>
              <a:rPr lang="en-US" dirty="0" err="1" smtClean="0"/>
              <a:t>termékeit</a:t>
            </a:r>
            <a:endParaRPr lang="en-US" dirty="0" smtClean="0"/>
          </a:p>
          <a:p>
            <a:pPr>
              <a:buFont typeface="Wingdings" charset="2"/>
              <a:buChar char="§"/>
            </a:pPr>
            <a:r>
              <a:rPr lang="en-US" dirty="0"/>
              <a:t> </a:t>
            </a:r>
            <a:r>
              <a:rPr lang="en-US" dirty="0" err="1" smtClean="0"/>
              <a:t>ehhez</a:t>
            </a:r>
            <a:r>
              <a:rPr lang="en-US" dirty="0" smtClean="0"/>
              <a:t> </a:t>
            </a:r>
            <a:r>
              <a:rPr lang="en-US" dirty="0" err="1" smtClean="0"/>
              <a:t>rengeteg</a:t>
            </a:r>
            <a:r>
              <a:rPr lang="en-US" dirty="0" smtClean="0"/>
              <a:t> </a:t>
            </a:r>
            <a:r>
              <a:rPr lang="en-US" dirty="0" err="1" smtClean="0"/>
              <a:t>információ</a:t>
            </a:r>
            <a:r>
              <a:rPr lang="en-US" dirty="0" smtClean="0"/>
              <a:t> </a:t>
            </a:r>
            <a:r>
              <a:rPr lang="en-US" dirty="0" err="1" smtClean="0"/>
              <a:t>rendelkezésre</a:t>
            </a:r>
            <a:r>
              <a:rPr lang="en-US" dirty="0" smtClean="0"/>
              <a:t> </a:t>
            </a:r>
            <a:r>
              <a:rPr lang="en-US" dirty="0" err="1" smtClean="0"/>
              <a:t>áll</a:t>
            </a:r>
            <a:endParaRPr lang="en-US" dirty="0" smtClean="0"/>
          </a:p>
          <a:p>
            <a:pPr>
              <a:buFont typeface="Wingdings" charset="2"/>
              <a:buChar char="§"/>
            </a:pPr>
            <a:r>
              <a:rPr lang="en-US" dirty="0"/>
              <a:t> </a:t>
            </a:r>
            <a:r>
              <a:rPr lang="en-US" dirty="0" err="1" smtClean="0"/>
              <a:t>személyes</a:t>
            </a:r>
            <a:r>
              <a:rPr lang="en-US" dirty="0" smtClean="0"/>
              <a:t> </a:t>
            </a:r>
            <a:r>
              <a:rPr lang="en-US" dirty="0" err="1" smtClean="0"/>
              <a:t>jelleget</a:t>
            </a:r>
            <a:r>
              <a:rPr lang="en-US" dirty="0" smtClean="0"/>
              <a:t> ad a </a:t>
            </a:r>
            <a:r>
              <a:rPr lang="en-US" dirty="0" err="1" smtClean="0"/>
              <a:t>bankolásnak</a:t>
            </a:r>
            <a:endParaRPr lang="en-US" dirty="0" smtClean="0"/>
          </a:p>
          <a:p>
            <a:pPr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§"/>
            </a:pPr>
            <a:endParaRPr lang="en-US" dirty="0"/>
          </a:p>
          <a:p>
            <a:pPr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§"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 </a:t>
            </a:r>
            <a:r>
              <a:rPr lang="en-US" sz="3200" dirty="0" err="1" smtClean="0"/>
              <a:t>Köszönöm</a:t>
            </a:r>
            <a:r>
              <a:rPr lang="en-US" sz="3200" dirty="0" smtClean="0"/>
              <a:t> a </a:t>
            </a:r>
            <a:r>
              <a:rPr lang="en-US" sz="3200" dirty="0" err="1" smtClean="0"/>
              <a:t>figyelmet</a:t>
            </a:r>
            <a:r>
              <a:rPr lang="en-US" sz="3200" dirty="0" smtClean="0"/>
              <a:t>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8751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Az okostelefon…</a:t>
            </a:r>
            <a:endParaRPr lang="hu-H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charset="2"/>
              <a:buChar char="§"/>
            </a:pPr>
            <a:r>
              <a:rPr lang="hu-HU" noProof="0" dirty="0" smtClean="0"/>
              <a:t>7/24-ben bekapcsolt számítógép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azonnali hozzáférés az információhoz, szolgáltatásokhoz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DE: tudatos géphasználat helyett lebutítja a felhasználót néhány “alapművelet” elvégzésére:</a:t>
            </a:r>
          </a:p>
          <a:p>
            <a:pPr lvl="2">
              <a:buFont typeface="Wingdings" charset="2"/>
              <a:buChar char="§"/>
            </a:pPr>
            <a:r>
              <a:rPr lang="hu-HU" noProof="0" dirty="0" smtClean="0"/>
              <a:t>Facebook, </a:t>
            </a:r>
            <a:r>
              <a:rPr lang="hu-HU" noProof="0" dirty="0" err="1" smtClean="0"/>
              <a:t>Twitter</a:t>
            </a:r>
            <a:r>
              <a:rPr lang="hu-HU" noProof="0" dirty="0" smtClean="0"/>
              <a:t> üzenőfal használata</a:t>
            </a:r>
          </a:p>
          <a:p>
            <a:pPr lvl="2">
              <a:buFont typeface="Wingdings" charset="2"/>
              <a:buChar char="§"/>
            </a:pPr>
            <a:r>
              <a:rPr lang="hu-HU" noProof="0" dirty="0" smtClean="0"/>
              <a:t>Keresés a Google-lel</a:t>
            </a:r>
          </a:p>
          <a:p>
            <a:pPr lvl="2">
              <a:buFont typeface="Wingdings" charset="2"/>
              <a:buChar char="§"/>
            </a:pPr>
            <a:r>
              <a:rPr lang="hu-HU" dirty="0" smtClean="0"/>
              <a:t>Naptár kezelése</a:t>
            </a:r>
            <a:endParaRPr lang="hu-HU" noProof="0" dirty="0" smtClean="0"/>
          </a:p>
          <a:p>
            <a:pPr lvl="2">
              <a:buFont typeface="Wingdings" charset="2"/>
              <a:buChar char="§"/>
            </a:pPr>
            <a:r>
              <a:rPr lang="hu-HU" noProof="0" dirty="0" smtClean="0"/>
              <a:t>Navigálás egy térképen</a:t>
            </a:r>
          </a:p>
          <a:p>
            <a:pPr lvl="2">
              <a:buFont typeface="Wingdings" charset="2"/>
              <a:buChar char="§"/>
            </a:pPr>
            <a:r>
              <a:rPr lang="hu-HU" noProof="0" dirty="0" smtClean="0"/>
              <a:t>Chat-</a:t>
            </a:r>
            <a:r>
              <a:rPr lang="hu-HU" noProof="0" dirty="0" err="1" smtClean="0"/>
              <a:t>elés</a:t>
            </a:r>
            <a:r>
              <a:rPr lang="hu-HU" noProof="0" dirty="0" smtClean="0"/>
              <a:t> </a:t>
            </a:r>
            <a:r>
              <a:rPr lang="hu-HU" noProof="0" dirty="0" err="1" smtClean="0"/>
              <a:t>Viber</a:t>
            </a:r>
            <a:r>
              <a:rPr lang="hu-HU" noProof="0" dirty="0" smtClean="0"/>
              <a:t>-en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Sok felhasználó úgy gondolja, hogy ennyi az “Internet”</a:t>
            </a:r>
          </a:p>
          <a:p>
            <a:pPr marL="201168" lvl="1" indent="0">
              <a:buNone/>
            </a:pPr>
            <a:endParaRPr lang="hu-HU" sz="1400" noProof="0" dirty="0" smtClean="0"/>
          </a:p>
          <a:p>
            <a:pPr lvl="1">
              <a:buFont typeface="Wingdings" charset="2"/>
              <a:buChar char="§"/>
            </a:pPr>
            <a:endParaRPr lang="hu-HU" noProof="0" dirty="0" smtClean="0"/>
          </a:p>
        </p:txBody>
      </p:sp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670" y="4797608"/>
            <a:ext cx="2391090" cy="1878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4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Mit lehet tenni?</a:t>
            </a:r>
            <a:endParaRPr lang="hu-H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charset="2"/>
              <a:buChar char="§"/>
            </a:pPr>
            <a:r>
              <a:rPr lang="hu-HU" noProof="0" dirty="0" smtClean="0"/>
              <a:t>a szoftvereknek is követni kell ezt a folyamatot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olyan megoldásokat kell adni a felhasználóknak, amik ezekre az “alapműveletekre” hasonlítanak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m</a:t>
            </a:r>
            <a:r>
              <a:rPr lang="hu-HU" dirty="0" err="1" smtClean="0"/>
              <a:t>egismerni</a:t>
            </a:r>
            <a:r>
              <a:rPr lang="hu-HU" dirty="0" smtClean="0"/>
              <a:t> a felhasználót</a:t>
            </a:r>
            <a:endParaRPr lang="hu-HU" noProof="0" dirty="0" smtClean="0"/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intelligens funkciók segítsék a banki műveletek elvégzését</a:t>
            </a:r>
          </a:p>
          <a:p>
            <a:pPr lvl="1">
              <a:buFont typeface="Wingdings" charset="2"/>
              <a:buChar char="§"/>
            </a:pPr>
            <a:r>
              <a:rPr lang="hu-HU" dirty="0" smtClean="0"/>
              <a:t>személyes jelleget visszahozza az elektronikus </a:t>
            </a:r>
            <a:r>
              <a:rPr lang="hu-HU" dirty="0" err="1" smtClean="0"/>
              <a:t>bankolásba</a:t>
            </a:r>
            <a:endParaRPr lang="hu-HU" noProof="0" dirty="0" smtClean="0"/>
          </a:p>
          <a:p>
            <a:pPr lvl="1">
              <a:buFont typeface="Wingdings" charset="2"/>
              <a:buChar char="§"/>
            </a:pPr>
            <a:endParaRPr lang="hu-HU" noProof="0" dirty="0" smtClean="0"/>
          </a:p>
        </p:txBody>
      </p:sp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41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Intelligens </a:t>
            </a:r>
            <a:r>
              <a:rPr lang="hu-HU" noProof="0" dirty="0" err="1" smtClean="0"/>
              <a:t>bankolás</a:t>
            </a:r>
            <a:endParaRPr lang="hu-H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charset="2"/>
              <a:buChar char="§"/>
            </a:pPr>
            <a:r>
              <a:rPr lang="hu-HU" noProof="0" dirty="0" smtClean="0"/>
              <a:t>intelligens emlékeztető</a:t>
            </a:r>
          </a:p>
          <a:p>
            <a:pPr lvl="1">
              <a:buFont typeface="Wingdings" charset="2"/>
              <a:buChar char="§"/>
            </a:pPr>
            <a:r>
              <a:rPr lang="hu-HU" noProof="0" dirty="0" err="1" smtClean="0"/>
              <a:t>folyamatseg</a:t>
            </a:r>
            <a:r>
              <a:rPr lang="hu-HU" dirty="0" err="1" smtClean="0"/>
              <a:t>ítő</a:t>
            </a:r>
            <a:endParaRPr lang="hu-HU" noProof="0" dirty="0" smtClean="0"/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pénzügyi oktatóeszköz</a:t>
            </a:r>
          </a:p>
          <a:p>
            <a:pPr lvl="1">
              <a:buFont typeface="Wingdings" charset="2"/>
              <a:buChar char="§"/>
            </a:pPr>
            <a:r>
              <a:rPr lang="hu-HU" noProof="0" dirty="0" err="1" smtClean="0"/>
              <a:t>reszponzív</a:t>
            </a:r>
            <a:r>
              <a:rPr lang="hu-HU" noProof="0" dirty="0" smtClean="0"/>
              <a:t> naptárnézet</a:t>
            </a:r>
          </a:p>
          <a:p>
            <a:pPr lvl="1">
              <a:buFont typeface="Wingdings" charset="2"/>
              <a:buChar char="§"/>
            </a:pPr>
            <a:endParaRPr lang="hu-HU" noProof="0" dirty="0" smtClean="0"/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pénzügyi háló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használati statisztikák</a:t>
            </a:r>
          </a:p>
        </p:txBody>
      </p:sp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50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Intelligens emlékeztető</a:t>
            </a:r>
            <a:endParaRPr lang="hu-H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charset="2"/>
              <a:buChar char="§"/>
            </a:pPr>
            <a:r>
              <a:rPr lang="hu-HU" noProof="0" dirty="0" smtClean="0"/>
              <a:t>öntanuló eszköz, ami felismeri a felhasználó rendszeresen ismétlődő műveleteit.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ha minden hónap elején netbankon keresztül fizetem a gázszámlámat, akkor a hónap elején emlékeztet a rendszer, hogy megint utalnom kell.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a figyelmeztetés megjelenhet</a:t>
            </a:r>
          </a:p>
          <a:p>
            <a:pPr lvl="2">
              <a:buFont typeface="Wingdings" charset="2"/>
              <a:buChar char="§"/>
            </a:pPr>
            <a:r>
              <a:rPr lang="hu-HU" noProof="0" dirty="0" smtClean="0"/>
              <a:t>A netbank ”üzenőfalán”</a:t>
            </a:r>
          </a:p>
          <a:p>
            <a:pPr lvl="2">
              <a:buFont typeface="Wingdings" charset="2"/>
              <a:buChar char="§"/>
            </a:pPr>
            <a:r>
              <a:rPr lang="hu-HU" noProof="0" dirty="0" smtClean="0"/>
              <a:t>SMS-ben, email-</a:t>
            </a:r>
            <a:r>
              <a:rPr lang="hu-HU" noProof="0" dirty="0" err="1" smtClean="0"/>
              <a:t>ben</a:t>
            </a:r>
            <a:endParaRPr lang="hu-HU" noProof="0" dirty="0" smtClean="0"/>
          </a:p>
          <a:p>
            <a:pPr lvl="2">
              <a:buFont typeface="Wingdings" charset="2"/>
              <a:buChar char="§"/>
            </a:pPr>
            <a:r>
              <a:rPr lang="hu-HU" noProof="0" dirty="0" err="1" smtClean="0"/>
              <a:t>ViCA</a:t>
            </a:r>
            <a:r>
              <a:rPr lang="hu-HU" noProof="0" dirty="0" smtClean="0"/>
              <a:t> üzenetben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az emléketetőre kattintva eljutok a kívánt </a:t>
            </a:r>
            <a:br>
              <a:rPr lang="hu-HU" noProof="0" dirty="0" smtClean="0"/>
            </a:br>
            <a:r>
              <a:rPr lang="hu-HU" noProof="0" dirty="0" smtClean="0"/>
              <a:t>utalástípushoz, a gázművek adataival kitöltve.</a:t>
            </a:r>
          </a:p>
        </p:txBody>
      </p:sp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media-mediatemple.netdna-ssl.com/wp-content/uploads/uploader/images/fan-page-gui-psd/full_wall_wirefra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771" y="4062449"/>
            <a:ext cx="2679217" cy="2408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58089" y="6526443"/>
            <a:ext cx="369058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www.smashingmagazine.com</a:t>
            </a:r>
            <a:r>
              <a:rPr lang="en-US" sz="800" dirty="0">
                <a:solidFill>
                  <a:schemeClr val="bg1"/>
                </a:solidFill>
              </a:rPr>
              <a:t>/2011/09/freebie-</a:t>
            </a:r>
            <a:r>
              <a:rPr lang="en-US" sz="800" dirty="0" err="1">
                <a:solidFill>
                  <a:schemeClr val="bg1"/>
                </a:solidFill>
              </a:rPr>
              <a:t>facebook</a:t>
            </a:r>
            <a:r>
              <a:rPr lang="en-US" sz="800" dirty="0">
                <a:solidFill>
                  <a:schemeClr val="bg1"/>
                </a:solidFill>
              </a:rPr>
              <a:t>-fan-page-</a:t>
            </a:r>
            <a:r>
              <a:rPr lang="en-US" sz="800" dirty="0" err="1">
                <a:solidFill>
                  <a:schemeClr val="bg1"/>
                </a:solidFill>
              </a:rPr>
              <a:t>gui</a:t>
            </a:r>
            <a:r>
              <a:rPr lang="en-US" sz="800" dirty="0">
                <a:solidFill>
                  <a:schemeClr val="bg1"/>
                </a:solidFill>
              </a:rPr>
              <a:t>-</a:t>
            </a:r>
            <a:r>
              <a:rPr lang="en-US" sz="800" dirty="0" err="1">
                <a:solidFill>
                  <a:schemeClr val="bg1"/>
                </a:solidFill>
              </a:rPr>
              <a:t>psd</a:t>
            </a:r>
            <a:r>
              <a:rPr lang="en-US" sz="800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92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Intelligens emlékeztető</a:t>
            </a:r>
            <a:endParaRPr lang="hu-HU" noProof="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57" y="1846263"/>
            <a:ext cx="5471336" cy="4022725"/>
          </a:xfrm>
        </p:spPr>
      </p:pic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95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Folyamatsegítő</a:t>
            </a:r>
            <a:endParaRPr lang="hu-H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charset="2"/>
              <a:buChar char="§"/>
            </a:pPr>
            <a:r>
              <a:rPr lang="hu-HU" noProof="0" dirty="0" smtClean="0"/>
              <a:t>ugyanezen öntanuló rendszeren alapszik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felismeri a netbank használata során elvégzett gyakori műveletsorokat</a:t>
            </a:r>
          </a:p>
          <a:p>
            <a:pPr lvl="1">
              <a:buFont typeface="Wingdings" charset="2"/>
              <a:buChar char="§"/>
            </a:pPr>
            <a:r>
              <a:rPr lang="hu-HU" noProof="0" dirty="0" err="1" smtClean="0"/>
              <a:t>végigvezeti</a:t>
            </a:r>
            <a:r>
              <a:rPr lang="hu-HU" noProof="0" dirty="0" smtClean="0"/>
              <a:t> a műveletsoron a felhasználót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(nem kell pl. mindig menüből előkeresni a következő műveletet)</a:t>
            </a:r>
          </a:p>
          <a:p>
            <a:pPr lvl="1">
              <a:buFont typeface="Wingdings" charset="2"/>
              <a:buChar char="§"/>
            </a:pPr>
            <a:endParaRPr lang="hu-HU" noProof="0" dirty="0" smtClean="0"/>
          </a:p>
        </p:txBody>
      </p:sp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0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Pénzügyi oktatóeszköz</a:t>
            </a:r>
            <a:endParaRPr lang="hu-H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charset="2"/>
              <a:buChar char="§"/>
            </a:pPr>
            <a:r>
              <a:rPr lang="hu-HU" noProof="0" dirty="0" smtClean="0"/>
              <a:t>a felhasználók pénzügyi ismeretei nagyon hiányosak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nem merik használni a netbank funkcióit (főleg a ritkán használt műveleteket: deviza megbízások, értékpapír-kereskedés)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interaktív felület meséli el a pénzügyi folyamatokat</a:t>
            </a:r>
          </a:p>
          <a:p>
            <a:pPr lvl="1">
              <a:buFont typeface="Wingdings" charset="2"/>
              <a:buChar char="§"/>
            </a:pPr>
            <a:r>
              <a:rPr lang="hu-HU" noProof="0" dirty="0" smtClean="0"/>
              <a:t>az elvégzett lépések sora olyan, mint egy autós </a:t>
            </a:r>
            <a:r>
              <a:rPr lang="hu-HU" noProof="0" dirty="0" smtClean="0"/>
              <a:t>navigáció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a</a:t>
            </a:r>
            <a:r>
              <a:rPr lang="en-US" noProof="0" dirty="0" err="1" smtClean="0"/>
              <a:t>kkor</a:t>
            </a:r>
            <a:r>
              <a:rPr lang="en-US" noProof="0" dirty="0" smtClean="0"/>
              <a:t> </a:t>
            </a:r>
            <a:r>
              <a:rPr lang="en-US" noProof="0" dirty="0" err="1" smtClean="0"/>
              <a:t>érhető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az</a:t>
            </a:r>
            <a:r>
              <a:rPr lang="en-US" noProof="0" dirty="0" smtClean="0"/>
              <a:t> inform-</a:t>
            </a:r>
            <a:br>
              <a:rPr lang="en-US" noProof="0" dirty="0" smtClean="0"/>
            </a:br>
            <a:r>
              <a:rPr lang="en-US" noProof="0" dirty="0" err="1" smtClean="0"/>
              <a:t>áció</a:t>
            </a:r>
            <a:r>
              <a:rPr lang="en-US" noProof="0" dirty="0" smtClean="0"/>
              <a:t>, </a:t>
            </a:r>
            <a:r>
              <a:rPr lang="en-US" noProof="0" dirty="0" err="1" smtClean="0"/>
              <a:t>amikor</a:t>
            </a:r>
            <a:r>
              <a:rPr lang="en-US" noProof="0" dirty="0" smtClean="0"/>
              <a:t> </a:t>
            </a:r>
            <a:r>
              <a:rPr lang="en-US" noProof="0" dirty="0" err="1" smtClean="0"/>
              <a:t>szükség</a:t>
            </a:r>
            <a:r>
              <a:rPr lang="en-US" noProof="0" dirty="0" smtClean="0"/>
              <a:t> van </a:t>
            </a:r>
            <a:r>
              <a:rPr lang="en-US" noProof="0" dirty="0" err="1" smtClean="0"/>
              <a:t>rá</a:t>
            </a:r>
            <a:r>
              <a:rPr lang="hu-HU" noProof="0" dirty="0" smtClean="0"/>
              <a:t> </a:t>
            </a:r>
            <a:endParaRPr lang="hu-HU" noProof="0" dirty="0" smtClean="0"/>
          </a:p>
          <a:p>
            <a:pPr lvl="1">
              <a:buFont typeface="Wingdings" charset="2"/>
              <a:buChar char="§"/>
            </a:pPr>
            <a:endParaRPr lang="hu-HU" noProof="0" dirty="0" smtClean="0"/>
          </a:p>
        </p:txBody>
      </p:sp>
      <p:pic>
        <p:nvPicPr>
          <p:cNvPr id="4" name="Picture 2" descr="http://www.cardinal.hu/iso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9" y="104568"/>
            <a:ext cx="1430931" cy="5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ardinal.hu/logo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04568"/>
            <a:ext cx="2190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608" y="3479457"/>
            <a:ext cx="5025709" cy="3269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9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3013</TotalTime>
  <Words>493</Words>
  <Application>Microsoft Macintosh PowerPoint</Application>
  <PresentationFormat>On-screen Show (4:3)</PresentationFormat>
  <Paragraphs>109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Calibri Light</vt:lpstr>
      <vt:lpstr>Wingdings</vt:lpstr>
      <vt:lpstr>Retrospect</vt:lpstr>
      <vt:lpstr>Okos bankolás</vt:lpstr>
      <vt:lpstr>Minden okosodik</vt:lpstr>
      <vt:lpstr>Az okostelefon…</vt:lpstr>
      <vt:lpstr>Mit lehet tenni?</vt:lpstr>
      <vt:lpstr>Intelligens bankolás</vt:lpstr>
      <vt:lpstr>Intelligens emlékeztető</vt:lpstr>
      <vt:lpstr>Intelligens emlékeztető</vt:lpstr>
      <vt:lpstr>Folyamatsegítő</vt:lpstr>
      <vt:lpstr>Pénzügyi oktatóeszköz</vt:lpstr>
      <vt:lpstr>Pénzügyi oktatóeszköz</vt:lpstr>
      <vt:lpstr>Pénzügyi oktatóeszköz </vt:lpstr>
      <vt:lpstr>Pénzügyi oktatóeszköz </vt:lpstr>
      <vt:lpstr>Reszponzív naptárnézet</vt:lpstr>
      <vt:lpstr>Reszponzív naptárnézet</vt:lpstr>
      <vt:lpstr>Pénzügyi háló</vt:lpstr>
      <vt:lpstr>Pénzügyi háló</vt:lpstr>
      <vt:lpstr>Használati statisztikák</vt:lpstr>
      <vt:lpstr>Használati statisztikák</vt:lpstr>
      <vt:lpstr>Használati statisztikák</vt:lpstr>
      <vt:lpstr>Használati statisztikák</vt:lpstr>
      <vt:lpstr>Okos bankolás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Gyimesi István</dc:creator>
  <cp:lastModifiedBy>Gyimesi István</cp:lastModifiedBy>
  <cp:revision>46</cp:revision>
  <dcterms:created xsi:type="dcterms:W3CDTF">2016-02-22T15:37:59Z</dcterms:created>
  <dcterms:modified xsi:type="dcterms:W3CDTF">2016-03-02T10:29:40Z</dcterms:modified>
</cp:coreProperties>
</file>